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Lst>
  <p:sldSz cy="5143500" cx="9144000"/>
  <p:notesSz cx="6858000" cy="9144000"/>
  <p:embeddedFontLst>
    <p:embeddedFont>
      <p:font typeface="Economica"/>
      <p:regular r:id="rId12"/>
      <p:bold r:id="rId13"/>
      <p:italic r:id="rId14"/>
      <p:boldItalic r:id="rId15"/>
    </p:embeddedFont>
    <p:embeddedFont>
      <p:font typeface="Open Sans"/>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Economica-bold.fntdata"/><Relationship Id="rId12" Type="http://schemas.openxmlformats.org/officeDocument/2006/relationships/font" Target="fonts/Economica-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Economica-boldItalic.fntdata"/><Relationship Id="rId14" Type="http://schemas.openxmlformats.org/officeDocument/2006/relationships/font" Target="fonts/Economica-italic.fntdata"/><Relationship Id="rId17" Type="http://schemas.openxmlformats.org/officeDocument/2006/relationships/font" Target="fonts/OpenSans-bold.fntdata"/><Relationship Id="rId16" Type="http://schemas.openxmlformats.org/officeDocument/2006/relationships/font" Target="fonts/OpenSans-regular.fntdata"/><Relationship Id="rId5" Type="http://schemas.openxmlformats.org/officeDocument/2006/relationships/notesMaster" Target="notesMasters/notesMaster1.xml"/><Relationship Id="rId19" Type="http://schemas.openxmlformats.org/officeDocument/2006/relationships/font" Target="fonts/OpenSans-boldItalic.fntdata"/><Relationship Id="rId6" Type="http://schemas.openxmlformats.org/officeDocument/2006/relationships/slide" Target="slides/slide1.xml"/><Relationship Id="rId18" Type="http://schemas.openxmlformats.org/officeDocument/2006/relationships/font" Target="fonts/OpenSans-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3a988acbb9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3a988acbb9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3a988acbb9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3a988acbb9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3a988acbb9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3a988acbb9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the findings, we can see that in the first graph the movie titles “The Shawshank Redemption”, “The Godfather”, and “The Dark Knight Rises” all are in the top three of highest rated films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as you can see all at least fall into the category of “Drama”. This in turn correlates with the other graph below which displays the top ten highest rated genres in the dataset. As you can see, most if not all of them consists of the genre of “Drama”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3a988acbb9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3a988acbb9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increase movie ratings we would need to start </a:t>
            </a:r>
            <a:r>
              <a:rPr lang="en"/>
              <a:t>experimenting</a:t>
            </a:r>
            <a:r>
              <a:rPr lang="en"/>
              <a:t> with cross genre films which combines different genre elements. So the next time you’re wondering why certain films and movies </a:t>
            </a:r>
            <a:r>
              <a:rPr lang="en"/>
              <a:t>receive</a:t>
            </a:r>
            <a:r>
              <a:rPr lang="en"/>
              <a:t> the praise that they do, check the genre and you get your answer.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model predictions </a:t>
            </a:r>
            <a:r>
              <a:rPr lang="en"/>
              <a:t>were not</a:t>
            </a:r>
            <a:r>
              <a:rPr lang="en"/>
              <a:t> the  most accurate but nonetheless most of the data points matched up pretty nicely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3a988acbb9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3a988acbb9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400"/>
              <a:t>IMDb: Genre vs Ratings</a:t>
            </a:r>
            <a:endParaRPr sz="4200"/>
          </a:p>
        </p:txBody>
      </p:sp>
      <p:sp>
        <p:nvSpPr>
          <p:cNvPr id="63" name="Google Shape;63;p13"/>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By: Geormal Moore</a:t>
            </a:r>
            <a:endParaRPr/>
          </a:p>
        </p:txBody>
      </p:sp>
      <p:pic>
        <p:nvPicPr>
          <p:cNvPr id="64" name="Google Shape;64;p13"/>
          <p:cNvPicPr preferRelativeResize="0"/>
          <p:nvPr/>
        </p:nvPicPr>
        <p:blipFill>
          <a:blip r:embed="rId3">
            <a:alphaModFix/>
          </a:blip>
          <a:stretch>
            <a:fillRect/>
          </a:stretch>
        </p:blipFill>
        <p:spPr>
          <a:xfrm>
            <a:off x="6714225" y="91450"/>
            <a:ext cx="2052600" cy="2052600"/>
          </a:xfrm>
          <a:prstGeom prst="rect">
            <a:avLst/>
          </a:prstGeom>
          <a:noFill/>
          <a:ln>
            <a:noFill/>
          </a:ln>
        </p:spPr>
      </p:pic>
      <p:pic>
        <p:nvPicPr>
          <p:cNvPr id="65" name="Google Shape;65;p13"/>
          <p:cNvPicPr preferRelativeResize="0"/>
          <p:nvPr/>
        </p:nvPicPr>
        <p:blipFill>
          <a:blip r:embed="rId4">
            <a:alphaModFix/>
          </a:blip>
          <a:stretch>
            <a:fillRect/>
          </a:stretch>
        </p:blipFill>
        <p:spPr>
          <a:xfrm>
            <a:off x="49525" y="3284225"/>
            <a:ext cx="2543175" cy="1800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What’s the problem?</a:t>
            </a:r>
            <a:endParaRPr/>
          </a:p>
        </p:txBody>
      </p:sp>
      <p:pic>
        <p:nvPicPr>
          <p:cNvPr id="71" name="Google Shape;71;p14"/>
          <p:cNvPicPr preferRelativeResize="0"/>
          <p:nvPr/>
        </p:nvPicPr>
        <p:blipFill>
          <a:blip r:embed="rId3">
            <a:alphaModFix/>
          </a:blip>
          <a:stretch>
            <a:fillRect/>
          </a:stretch>
        </p:blipFill>
        <p:spPr>
          <a:xfrm>
            <a:off x="7867400" y="0"/>
            <a:ext cx="1225224" cy="1225224"/>
          </a:xfrm>
          <a:prstGeom prst="rect">
            <a:avLst/>
          </a:prstGeom>
          <a:noFill/>
          <a:ln>
            <a:noFill/>
          </a:ln>
        </p:spPr>
      </p:pic>
      <p:sp>
        <p:nvSpPr>
          <p:cNvPr id="72" name="Google Shape;72;p14"/>
          <p:cNvSpPr txBox="1"/>
          <p:nvPr/>
        </p:nvSpPr>
        <p:spPr>
          <a:xfrm>
            <a:off x="-217150" y="1490125"/>
            <a:ext cx="4663500" cy="20088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Clr>
                <a:schemeClr val="dk1"/>
              </a:buClr>
              <a:buSzPts val="1100"/>
              <a:buFont typeface="Arial"/>
              <a:buNone/>
            </a:pPr>
            <a:r>
              <a:rPr lang="en" sz="1500">
                <a:solidFill>
                  <a:schemeClr val="dk1"/>
                </a:solidFill>
                <a:latin typeface="Open Sans"/>
                <a:ea typeface="Open Sans"/>
                <a:cs typeface="Open Sans"/>
                <a:sym typeface="Open Sans"/>
              </a:rPr>
              <a:t>Almost everyone around the world watches or have watched movies/movie in their lifetime. Depending on weather the movie is good or bad is generally based on the watchers opinion, but can also be correlated to other things such as box office revenue, </a:t>
            </a:r>
            <a:endParaRPr sz="1500">
              <a:solidFill>
                <a:schemeClr val="dk1"/>
              </a:solidFill>
              <a:latin typeface="Open Sans"/>
              <a:ea typeface="Open Sans"/>
              <a:cs typeface="Open Sans"/>
              <a:sym typeface="Open Sans"/>
            </a:endParaRPr>
          </a:p>
          <a:p>
            <a:pPr indent="0" lvl="0" marL="457200" rtl="0" algn="l">
              <a:spcBef>
                <a:spcPts val="0"/>
              </a:spcBef>
              <a:spcAft>
                <a:spcPts val="1200"/>
              </a:spcAft>
              <a:buClr>
                <a:schemeClr val="dk1"/>
              </a:buClr>
              <a:buSzPts val="1100"/>
              <a:buFont typeface="Arial"/>
              <a:buNone/>
            </a:pPr>
            <a:r>
              <a:rPr lang="en" sz="1500">
                <a:solidFill>
                  <a:schemeClr val="dk1"/>
                </a:solidFill>
                <a:latin typeface="Open Sans"/>
                <a:ea typeface="Open Sans"/>
                <a:cs typeface="Open Sans"/>
                <a:sym typeface="Open Sans"/>
              </a:rPr>
              <a:t>movie budget, or possibly even the genre</a:t>
            </a:r>
            <a:endParaRPr>
              <a:latin typeface="Open Sans"/>
              <a:ea typeface="Open Sans"/>
              <a:cs typeface="Open Sans"/>
              <a:sym typeface="Open Sans"/>
            </a:endParaRPr>
          </a:p>
        </p:txBody>
      </p:sp>
      <p:sp>
        <p:nvSpPr>
          <p:cNvPr id="73" name="Google Shape;73;p14"/>
          <p:cNvSpPr txBox="1"/>
          <p:nvPr/>
        </p:nvSpPr>
        <p:spPr>
          <a:xfrm>
            <a:off x="240025" y="4103375"/>
            <a:ext cx="3874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What is the relationship between Genre and Ratings and how can it increase revenue?</a:t>
            </a:r>
            <a:endParaRPr>
              <a:latin typeface="Open Sans"/>
              <a:ea typeface="Open Sans"/>
              <a:cs typeface="Open Sans"/>
              <a:sym typeface="Open Sans"/>
            </a:endParaRPr>
          </a:p>
        </p:txBody>
      </p:sp>
      <p:pic>
        <p:nvPicPr>
          <p:cNvPr id="74" name="Google Shape;74;p14"/>
          <p:cNvPicPr preferRelativeResize="0"/>
          <p:nvPr/>
        </p:nvPicPr>
        <p:blipFill>
          <a:blip r:embed="rId4">
            <a:alphaModFix/>
          </a:blip>
          <a:stretch>
            <a:fillRect/>
          </a:stretch>
        </p:blipFill>
        <p:spPr>
          <a:xfrm>
            <a:off x="5369400" y="1926275"/>
            <a:ext cx="3357475" cy="2234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Benefits</a:t>
            </a:r>
            <a:endParaRPr/>
          </a:p>
        </p:txBody>
      </p:sp>
      <p:sp>
        <p:nvSpPr>
          <p:cNvPr id="80" name="Google Shape;80;p15"/>
          <p:cNvSpPr txBox="1"/>
          <p:nvPr/>
        </p:nvSpPr>
        <p:spPr>
          <a:xfrm>
            <a:off x="5709625" y="171450"/>
            <a:ext cx="2714400" cy="269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600">
                <a:solidFill>
                  <a:schemeClr val="dk1"/>
                </a:solidFill>
                <a:latin typeface="Open Sans"/>
                <a:ea typeface="Open Sans"/>
                <a:cs typeface="Open Sans"/>
                <a:sym typeface="Open Sans"/>
              </a:rPr>
              <a:t>Benefits of this can include a movie company producing the best ratings possible because of genre appeal. This in turn can and will increase profit and give them a good box office standing in terms of revenue. </a:t>
            </a:r>
            <a:endParaRPr sz="1200"/>
          </a:p>
        </p:txBody>
      </p:sp>
      <p:sp>
        <p:nvSpPr>
          <p:cNvPr id="81" name="Google Shape;81;p15"/>
          <p:cNvSpPr txBox="1"/>
          <p:nvPr/>
        </p:nvSpPr>
        <p:spPr>
          <a:xfrm>
            <a:off x="5709625" y="3086075"/>
            <a:ext cx="2853600" cy="184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600">
                <a:solidFill>
                  <a:schemeClr val="dk1"/>
                </a:solidFill>
                <a:latin typeface="Open Sans"/>
                <a:ea typeface="Open Sans"/>
                <a:cs typeface="Open Sans"/>
                <a:sym typeface="Open Sans"/>
              </a:rPr>
              <a:t>Discovering the hotspot in terms of movie genre and differentiating your film variety can make certain films stand out among the others</a:t>
            </a:r>
            <a:endParaRPr sz="1500"/>
          </a:p>
        </p:txBody>
      </p:sp>
      <p:pic>
        <p:nvPicPr>
          <p:cNvPr id="82" name="Google Shape;82;p15"/>
          <p:cNvPicPr preferRelativeResize="0"/>
          <p:nvPr/>
        </p:nvPicPr>
        <p:blipFill>
          <a:blip r:embed="rId3">
            <a:alphaModFix/>
          </a:blip>
          <a:stretch>
            <a:fillRect/>
          </a:stretch>
        </p:blipFill>
        <p:spPr>
          <a:xfrm>
            <a:off x="2964150" y="171450"/>
            <a:ext cx="1829024" cy="2137424"/>
          </a:xfrm>
          <a:prstGeom prst="rect">
            <a:avLst/>
          </a:prstGeom>
          <a:noFill/>
          <a:ln>
            <a:noFill/>
          </a:ln>
        </p:spPr>
      </p:pic>
      <p:pic>
        <p:nvPicPr>
          <p:cNvPr id="83" name="Google Shape;83;p15"/>
          <p:cNvPicPr preferRelativeResize="0"/>
          <p:nvPr/>
        </p:nvPicPr>
        <p:blipFill>
          <a:blip r:embed="rId4">
            <a:alphaModFix/>
          </a:blip>
          <a:stretch>
            <a:fillRect/>
          </a:stretch>
        </p:blipFill>
        <p:spPr>
          <a:xfrm>
            <a:off x="311700" y="1821175"/>
            <a:ext cx="2032564" cy="3009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txBox="1"/>
          <p:nvPr>
            <p:ph type="title"/>
          </p:nvPr>
        </p:nvSpPr>
        <p:spPr>
          <a:xfrm>
            <a:off x="311700" y="32735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Findings</a:t>
            </a:r>
            <a:endParaRPr/>
          </a:p>
        </p:txBody>
      </p:sp>
      <p:pic>
        <p:nvPicPr>
          <p:cNvPr id="89" name="Google Shape;89;p16"/>
          <p:cNvPicPr preferRelativeResize="0"/>
          <p:nvPr/>
        </p:nvPicPr>
        <p:blipFill>
          <a:blip r:embed="rId3">
            <a:alphaModFix/>
          </a:blip>
          <a:stretch>
            <a:fillRect/>
          </a:stretch>
        </p:blipFill>
        <p:spPr>
          <a:xfrm>
            <a:off x="311700" y="1446875"/>
            <a:ext cx="2774401" cy="2249749"/>
          </a:xfrm>
          <a:prstGeom prst="rect">
            <a:avLst/>
          </a:prstGeom>
          <a:noFill/>
          <a:ln>
            <a:noFill/>
          </a:ln>
        </p:spPr>
      </p:pic>
      <p:pic>
        <p:nvPicPr>
          <p:cNvPr id="90" name="Google Shape;90;p16"/>
          <p:cNvPicPr preferRelativeResize="0"/>
          <p:nvPr/>
        </p:nvPicPr>
        <p:blipFill>
          <a:blip r:embed="rId4">
            <a:alphaModFix/>
          </a:blip>
          <a:stretch>
            <a:fillRect/>
          </a:stretch>
        </p:blipFill>
        <p:spPr>
          <a:xfrm>
            <a:off x="3753575" y="2021277"/>
            <a:ext cx="5078727" cy="2547600"/>
          </a:xfrm>
          <a:prstGeom prst="rect">
            <a:avLst/>
          </a:prstGeom>
          <a:noFill/>
          <a:ln>
            <a:noFill/>
          </a:ln>
        </p:spPr>
      </p:pic>
      <p:sp>
        <p:nvSpPr>
          <p:cNvPr id="91" name="Google Shape;91;p16"/>
          <p:cNvSpPr txBox="1"/>
          <p:nvPr/>
        </p:nvSpPr>
        <p:spPr>
          <a:xfrm>
            <a:off x="311700" y="3863325"/>
            <a:ext cx="251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Top 3 Highest rated films</a:t>
            </a:r>
            <a:endParaRPr b="1">
              <a:latin typeface="Open Sans"/>
              <a:ea typeface="Open Sans"/>
              <a:cs typeface="Open Sans"/>
              <a:sym typeface="Open Sans"/>
            </a:endParaRPr>
          </a:p>
        </p:txBody>
      </p:sp>
      <p:sp>
        <p:nvSpPr>
          <p:cNvPr id="92" name="Google Shape;92;p16"/>
          <p:cNvSpPr txBox="1"/>
          <p:nvPr/>
        </p:nvSpPr>
        <p:spPr>
          <a:xfrm>
            <a:off x="5974800" y="1110925"/>
            <a:ext cx="2857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Box and Whisker Plot: Correlation between Genre and Ratings</a:t>
            </a:r>
            <a:r>
              <a:rPr lang="en">
                <a:latin typeface="Open Sans"/>
                <a:ea typeface="Open Sans"/>
                <a:cs typeface="Open Sans"/>
                <a:sym typeface="Open Sans"/>
              </a:rPr>
              <a:t> </a:t>
            </a:r>
            <a:endParaRPr>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Recommendations and </a:t>
            </a:r>
            <a:r>
              <a:rPr lang="en"/>
              <a:t>Future</a:t>
            </a:r>
            <a:r>
              <a:rPr lang="en"/>
              <a:t> Purposes</a:t>
            </a:r>
            <a:endParaRPr/>
          </a:p>
        </p:txBody>
      </p:sp>
      <p:pic>
        <p:nvPicPr>
          <p:cNvPr id="98" name="Google Shape;98;p17"/>
          <p:cNvPicPr preferRelativeResize="0"/>
          <p:nvPr/>
        </p:nvPicPr>
        <p:blipFill>
          <a:blip r:embed="rId3">
            <a:alphaModFix/>
          </a:blip>
          <a:stretch>
            <a:fillRect/>
          </a:stretch>
        </p:blipFill>
        <p:spPr>
          <a:xfrm>
            <a:off x="4263375" y="981288"/>
            <a:ext cx="4091950" cy="1971076"/>
          </a:xfrm>
          <a:prstGeom prst="rect">
            <a:avLst/>
          </a:prstGeom>
          <a:noFill/>
          <a:ln>
            <a:noFill/>
          </a:ln>
        </p:spPr>
      </p:pic>
      <p:sp>
        <p:nvSpPr>
          <p:cNvPr id="99" name="Google Shape;99;p17"/>
          <p:cNvSpPr txBox="1"/>
          <p:nvPr/>
        </p:nvSpPr>
        <p:spPr>
          <a:xfrm>
            <a:off x="311700" y="1147225"/>
            <a:ext cx="3000000" cy="163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a:solidFill>
                  <a:schemeClr val="dk1"/>
                </a:solidFill>
                <a:latin typeface="Open Sans"/>
                <a:ea typeface="Open Sans"/>
                <a:cs typeface="Open Sans"/>
                <a:sym typeface="Open Sans"/>
              </a:rPr>
              <a:t>Some recommendations that I would suggest in order to increase the likelihood of having a successful film rating would be to create films within the category of drama.</a:t>
            </a:r>
            <a:endParaRPr sz="1000"/>
          </a:p>
        </p:txBody>
      </p:sp>
      <p:sp>
        <p:nvSpPr>
          <p:cNvPr id="100" name="Google Shape;100;p17"/>
          <p:cNvSpPr txBox="1"/>
          <p:nvPr/>
        </p:nvSpPr>
        <p:spPr>
          <a:xfrm>
            <a:off x="311700" y="2786425"/>
            <a:ext cx="30000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In order to increase movie ratings we would need to start experimenting with cross genre films which combines different genre elements. So the next time you’re wondering why certain films and movies receive the praise that they do, check the genre and you get your answer.</a:t>
            </a:r>
            <a:endParaRPr sz="1700">
              <a:latin typeface="Open Sans"/>
              <a:ea typeface="Open Sans"/>
              <a:cs typeface="Open Sans"/>
              <a:sym typeface="Open Sans"/>
            </a:endParaRPr>
          </a:p>
        </p:txBody>
      </p:sp>
      <p:pic>
        <p:nvPicPr>
          <p:cNvPr id="101" name="Google Shape;101;p17"/>
          <p:cNvPicPr preferRelativeResize="0"/>
          <p:nvPr/>
        </p:nvPicPr>
        <p:blipFill>
          <a:blip r:embed="rId4">
            <a:alphaModFix/>
          </a:blip>
          <a:stretch>
            <a:fillRect/>
          </a:stretch>
        </p:blipFill>
        <p:spPr>
          <a:xfrm>
            <a:off x="6538775" y="3059724"/>
            <a:ext cx="2536244" cy="1971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8"/>
          <p:cNvSpPr txBox="1"/>
          <p:nvPr>
            <p:ph idx="1" type="body"/>
          </p:nvPr>
        </p:nvSpPr>
        <p:spPr>
          <a:xfrm>
            <a:off x="311700" y="265100"/>
            <a:ext cx="8520600" cy="33540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3800">
                <a:solidFill>
                  <a:schemeClr val="dk1"/>
                </a:solidFill>
              </a:rPr>
              <a:t>Thank you!</a:t>
            </a:r>
            <a:endParaRPr sz="3800">
              <a:solidFill>
                <a:schemeClr val="dk1"/>
              </a:solidFill>
            </a:endParaRPr>
          </a:p>
        </p:txBody>
      </p:sp>
      <p:pic>
        <p:nvPicPr>
          <p:cNvPr id="107" name="Google Shape;107;p18"/>
          <p:cNvPicPr preferRelativeResize="0"/>
          <p:nvPr/>
        </p:nvPicPr>
        <p:blipFill>
          <a:blip r:embed="rId3">
            <a:alphaModFix/>
          </a:blip>
          <a:stretch>
            <a:fillRect/>
          </a:stretch>
        </p:blipFill>
        <p:spPr>
          <a:xfrm>
            <a:off x="1169688" y="1290875"/>
            <a:ext cx="6804626" cy="3555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